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97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9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5/25/2018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5/25/2018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5/25/2018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5/25/2018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5/25/2018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2192000" cy="1441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5809" y="1052575"/>
            <a:ext cx="1066038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3904" y="2091054"/>
            <a:ext cx="10664190" cy="3348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5/25/2018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435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381752"/>
            <a:ext cx="12192000" cy="24762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0"/>
                </a:moveTo>
                <a:lnTo>
                  <a:pt x="0" y="0"/>
                </a:lnTo>
                <a:lnTo>
                  <a:pt x="0" y="6857996"/>
                </a:lnTo>
                <a:lnTo>
                  <a:pt x="12191999" y="685799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00200" y="2209800"/>
            <a:ext cx="8748903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b="1" spc="-10" dirty="0" smtClean="0">
                <a:solidFill>
                  <a:srgbClr val="00AFEF"/>
                </a:solidFill>
                <a:latin typeface="Times New Roman"/>
                <a:cs typeface="Times New Roman"/>
              </a:rPr>
              <a:t>ANTI RIGGING </a:t>
            </a:r>
            <a:r>
              <a:rPr sz="3200" b="1" spc="-10" smtClean="0">
                <a:solidFill>
                  <a:srgbClr val="00AFEF"/>
                </a:solidFill>
                <a:latin typeface="Times New Roman"/>
                <a:cs typeface="Times New Roman"/>
              </a:rPr>
              <a:t>VOTING</a:t>
            </a:r>
            <a:r>
              <a:rPr sz="3200" b="1" spc="-185" smtClean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200" b="1" smtClean="0">
                <a:solidFill>
                  <a:srgbClr val="00AFEF"/>
                </a:solidFill>
                <a:latin typeface="Times New Roman"/>
                <a:cs typeface="Times New Roman"/>
              </a:rPr>
              <a:t>MACHINE</a:t>
            </a:r>
            <a:r>
              <a:rPr lang="en-US" sz="3200" b="1" dirty="0" smtClean="0">
                <a:solidFill>
                  <a:srgbClr val="00AFEF"/>
                </a:solidFill>
                <a:latin typeface="Times New Roman"/>
                <a:cs typeface="Times New Roman"/>
              </a:rPr>
              <a:t/>
            </a:r>
            <a:br>
              <a:rPr lang="en-US" sz="3200" b="1" dirty="0" smtClean="0">
                <a:solidFill>
                  <a:srgbClr val="00AFEF"/>
                </a:solidFill>
                <a:latin typeface="Times New Roman"/>
                <a:cs typeface="Times New Roman"/>
              </a:rPr>
            </a:br>
            <a:r>
              <a:rPr lang="en-US" sz="3200" b="1" dirty="0" smtClean="0">
                <a:solidFill>
                  <a:srgbClr val="00AFEF"/>
                </a:solidFill>
                <a:latin typeface="Times New Roman"/>
                <a:cs typeface="Times New Roman"/>
              </a:rPr>
              <a:t> FOR FREE GOVERNING</a:t>
            </a:r>
            <a:br>
              <a:rPr lang="en-US" sz="3200" b="1" dirty="0" smtClean="0">
                <a:solidFill>
                  <a:srgbClr val="00AFEF"/>
                </a:solidFill>
                <a:latin typeface="Times New Roman"/>
                <a:cs typeface="Times New Roman"/>
              </a:rPr>
            </a:br>
            <a:r>
              <a:rPr lang="en-US" sz="3200" b="1" dirty="0" smtClean="0">
                <a:solidFill>
                  <a:srgbClr val="00AFEF"/>
                </a:solidFill>
                <a:latin typeface="Times New Roman"/>
                <a:cs typeface="Times New Roman"/>
              </a:rPr>
              <a:t> USING FINGER PRINT SENSOR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10400" y="5562600"/>
            <a:ext cx="4688585" cy="1159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404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PRESENTED BY</a:t>
            </a:r>
            <a:r>
              <a:rPr sz="1800" spc="-5">
                <a:solidFill>
                  <a:srgbClr val="FFFFFF"/>
                </a:solidFill>
                <a:latin typeface="Century Gothic"/>
                <a:cs typeface="Century Gothic"/>
              </a:rPr>
              <a:t>:-  </a:t>
            </a:r>
            <a:endParaRPr lang="en-US" spc="-5" dirty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pPr marL="12700" marR="940435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A.VINEETH – 2014/B/03</a:t>
            </a:r>
          </a:p>
          <a:p>
            <a:pPr marL="12700" marR="940435">
              <a:lnSpc>
                <a:spcPct val="100000"/>
              </a:lnSpc>
              <a:spcBef>
                <a:spcPts val="100"/>
              </a:spcBef>
            </a:pPr>
            <a:r>
              <a:rPr lang="en-US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R.MANIKANTA – 2014/B/33</a:t>
            </a:r>
          </a:p>
          <a:p>
            <a:pPr marL="12700" marR="940435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N.JAI SAI GOUTHAM – 2014/B/25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00" y="5598972"/>
            <a:ext cx="1357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GUIDED</a:t>
            </a:r>
            <a:r>
              <a:rPr sz="1800" spc="-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BY:-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6400" y="6147308"/>
            <a:ext cx="21590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Mr</a:t>
            </a:r>
            <a:r>
              <a:rPr sz="1800">
                <a:solidFill>
                  <a:srgbClr val="FFFFFF"/>
                </a:solidFill>
                <a:latin typeface="Century Gothic"/>
                <a:cs typeface="Century Gothic"/>
              </a:rPr>
              <a:t>. </a:t>
            </a:r>
            <a:r>
              <a:rPr lang="en-US" spc="-10" dirty="0" smtClean="0">
                <a:solidFill>
                  <a:srgbClr val="FFFFFF"/>
                </a:solidFill>
                <a:latin typeface="Century Gothic"/>
                <a:cs typeface="Century Gothic"/>
              </a:rPr>
              <a:t>T.SUNIL KUMAR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2195" y="1052575"/>
            <a:ext cx="78327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FINGER </a:t>
            </a:r>
            <a:r>
              <a:rPr spc="-5" dirty="0"/>
              <a:t>PRINT </a:t>
            </a:r>
            <a:r>
              <a:rPr spc="-10" dirty="0"/>
              <a:t>VOTING</a:t>
            </a:r>
            <a:r>
              <a:rPr spc="25" dirty="0"/>
              <a:t> </a:t>
            </a:r>
            <a:r>
              <a:rPr spc="-10" dirty="0"/>
              <a:t>MACHINE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935" marR="187325" indent="-228600">
              <a:lnSpc>
                <a:spcPct val="134600"/>
              </a:lnSpc>
              <a:spcBef>
                <a:spcPts val="100"/>
              </a:spcBef>
              <a:buFont typeface="Arial"/>
              <a:buChar char="•"/>
              <a:tabLst>
                <a:tab pos="241935" algn="l"/>
              </a:tabLst>
            </a:pPr>
            <a:r>
              <a:rPr spc="-5" dirty="0"/>
              <a:t>Knowing </a:t>
            </a:r>
            <a:r>
              <a:rPr dirty="0"/>
              <a:t>the </a:t>
            </a:r>
            <a:r>
              <a:rPr spc="-5" dirty="0"/>
              <a:t>disadvantages </a:t>
            </a:r>
            <a:r>
              <a:rPr dirty="0"/>
              <a:t>in the previous </a:t>
            </a:r>
            <a:r>
              <a:rPr spc="-5" dirty="0"/>
              <a:t>methods </a:t>
            </a:r>
            <a:r>
              <a:rPr dirty="0"/>
              <a:t>the </a:t>
            </a:r>
            <a:r>
              <a:rPr spc="-5" dirty="0"/>
              <a:t>biometric method </a:t>
            </a:r>
            <a:r>
              <a:rPr dirty="0"/>
              <a:t>of voting  </a:t>
            </a:r>
            <a:r>
              <a:rPr spc="-5" dirty="0"/>
              <a:t>is </a:t>
            </a:r>
            <a:r>
              <a:rPr dirty="0"/>
              <a:t>being </a:t>
            </a:r>
            <a:r>
              <a:rPr spc="-5" dirty="0"/>
              <a:t>implemented </a:t>
            </a:r>
            <a:r>
              <a:rPr dirty="0"/>
              <a:t>i.e., finger print based voting</a:t>
            </a:r>
            <a:r>
              <a:rPr spc="-85" dirty="0"/>
              <a:t> </a:t>
            </a:r>
            <a:r>
              <a:rPr spc="-5" dirty="0"/>
              <a:t>machine.</a:t>
            </a:r>
          </a:p>
          <a:p>
            <a:pPr marL="241935" indent="-22860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241935" algn="l"/>
              </a:tabLst>
            </a:pPr>
            <a:r>
              <a:rPr dirty="0"/>
              <a:t>Here the voter has </a:t>
            </a:r>
            <a:r>
              <a:rPr spc="-5" dirty="0"/>
              <a:t>no </a:t>
            </a:r>
            <a:r>
              <a:rPr dirty="0"/>
              <a:t>need to carry his ID </a:t>
            </a:r>
            <a:r>
              <a:rPr spc="-5" dirty="0"/>
              <a:t>which </a:t>
            </a:r>
            <a:r>
              <a:rPr dirty="0"/>
              <a:t>contains entire</a:t>
            </a:r>
            <a:r>
              <a:rPr spc="-145" dirty="0"/>
              <a:t> </a:t>
            </a:r>
            <a:r>
              <a:rPr dirty="0"/>
              <a:t>details.</a:t>
            </a:r>
          </a:p>
          <a:p>
            <a:pPr marL="241935" indent="-2286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1935" algn="l"/>
              </a:tabLst>
            </a:pPr>
            <a:r>
              <a:rPr spc="-5" dirty="0"/>
              <a:t>Instead </a:t>
            </a:r>
            <a:r>
              <a:rPr dirty="0"/>
              <a:t>the </a:t>
            </a:r>
            <a:r>
              <a:rPr spc="-5" dirty="0"/>
              <a:t>person has </a:t>
            </a:r>
            <a:r>
              <a:rPr dirty="0"/>
              <a:t>to </a:t>
            </a:r>
            <a:r>
              <a:rPr spc="-5" dirty="0"/>
              <a:t>show his </a:t>
            </a:r>
            <a:r>
              <a:rPr dirty="0"/>
              <a:t>finger at the polling</a:t>
            </a:r>
            <a:r>
              <a:rPr spc="-55" dirty="0"/>
              <a:t> </a:t>
            </a:r>
            <a:r>
              <a:rPr dirty="0"/>
              <a:t>booth</a:t>
            </a:r>
          </a:p>
          <a:p>
            <a:pPr marL="241935" marR="508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1935" algn="l"/>
                <a:tab pos="894080" algn="l"/>
                <a:tab pos="1797685" algn="l"/>
                <a:tab pos="2550795" algn="l"/>
                <a:tab pos="3489960" algn="l"/>
                <a:tab pos="4309745" algn="l"/>
                <a:tab pos="4858385" algn="l"/>
                <a:tab pos="5831205" algn="l"/>
                <a:tab pos="6598920" algn="l"/>
                <a:tab pos="7151370" algn="l"/>
                <a:tab pos="8056245" algn="l"/>
                <a:tab pos="8807450" algn="l"/>
                <a:tab pos="9425305" algn="l"/>
                <a:tab pos="10415905" algn="l"/>
              </a:tabLst>
            </a:pPr>
            <a:r>
              <a:rPr dirty="0"/>
              <a:t>The	fin</a:t>
            </a:r>
            <a:r>
              <a:rPr spc="-15" dirty="0"/>
              <a:t>g</a:t>
            </a:r>
            <a:r>
              <a:rPr dirty="0"/>
              <a:t>er	pr</a:t>
            </a:r>
            <a:r>
              <a:rPr spc="0" dirty="0"/>
              <a:t>i</a:t>
            </a:r>
            <a:r>
              <a:rPr spc="-15" dirty="0"/>
              <a:t>n</a:t>
            </a:r>
            <a:r>
              <a:rPr dirty="0"/>
              <a:t>t	reader	reads	the	det</a:t>
            </a:r>
            <a:r>
              <a:rPr spc="-15" dirty="0"/>
              <a:t>a</a:t>
            </a:r>
            <a:r>
              <a:rPr dirty="0"/>
              <a:t>i</a:t>
            </a:r>
            <a:r>
              <a:rPr spc="0" dirty="0"/>
              <a:t>l</a:t>
            </a:r>
            <a:r>
              <a:rPr spc="-5" dirty="0"/>
              <a:t>s</a:t>
            </a:r>
            <a:r>
              <a:rPr dirty="0"/>
              <a:t>	from	the	fin</a:t>
            </a:r>
            <a:r>
              <a:rPr spc="-15" dirty="0"/>
              <a:t>g</a:t>
            </a:r>
            <a:r>
              <a:rPr dirty="0"/>
              <a:t>er	</a:t>
            </a:r>
            <a:r>
              <a:rPr spc="-15" dirty="0"/>
              <a:t>p</a:t>
            </a:r>
            <a:r>
              <a:rPr dirty="0"/>
              <a:t>r</a:t>
            </a:r>
            <a:r>
              <a:rPr spc="0" dirty="0"/>
              <a:t>i</a:t>
            </a:r>
            <a:r>
              <a:rPr spc="-15" dirty="0"/>
              <a:t>n</a:t>
            </a:r>
            <a:r>
              <a:rPr dirty="0"/>
              <a:t>t	a</a:t>
            </a:r>
            <a:r>
              <a:rPr spc="-10" dirty="0"/>
              <a:t>n</a:t>
            </a:r>
            <a:r>
              <a:rPr dirty="0"/>
              <a:t>d	</a:t>
            </a:r>
            <a:r>
              <a:rPr spc="-5" dirty="0"/>
              <a:t>pass</a:t>
            </a:r>
            <a:r>
              <a:rPr dirty="0"/>
              <a:t>ed	</a:t>
            </a:r>
            <a:r>
              <a:rPr spc="-10" dirty="0"/>
              <a:t>to  </a:t>
            </a:r>
            <a:r>
              <a:rPr dirty="0"/>
              <a:t>corresponding</a:t>
            </a:r>
            <a:r>
              <a:rPr spc="-45" dirty="0"/>
              <a:t> </a:t>
            </a:r>
            <a:r>
              <a:rPr spc="-15" dirty="0"/>
              <a:t>controller.</a:t>
            </a:r>
          </a:p>
          <a:p>
            <a:pPr marL="241935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1935" algn="l"/>
              </a:tabLst>
            </a:pPr>
            <a:r>
              <a:rPr dirty="0"/>
              <a:t>If the data </a:t>
            </a:r>
            <a:r>
              <a:rPr spc="-5" dirty="0"/>
              <a:t>matches </a:t>
            </a:r>
            <a:r>
              <a:rPr dirty="0"/>
              <a:t>with the already </a:t>
            </a:r>
            <a:r>
              <a:rPr spc="-5" dirty="0"/>
              <a:t>stored information, </a:t>
            </a:r>
            <a:r>
              <a:rPr dirty="0"/>
              <a:t>the </a:t>
            </a:r>
            <a:r>
              <a:rPr spc="-5" dirty="0"/>
              <a:t>person is </a:t>
            </a:r>
            <a:r>
              <a:rPr dirty="0"/>
              <a:t>allowed to</a:t>
            </a:r>
            <a:r>
              <a:rPr spc="-60" dirty="0"/>
              <a:t> </a:t>
            </a:r>
            <a:r>
              <a:rPr dirty="0"/>
              <a:t>vote.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1353" y="778255"/>
            <a:ext cx="593725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443355" marR="5080" indent="-1431290">
              <a:lnSpc>
                <a:spcPts val="4320"/>
              </a:lnSpc>
              <a:spcBef>
                <a:spcPts val="640"/>
              </a:spcBef>
            </a:pPr>
            <a:r>
              <a:rPr spc="-10" dirty="0"/>
              <a:t>ADVANTAGES OF </a:t>
            </a:r>
            <a:r>
              <a:rPr spc="-5" dirty="0"/>
              <a:t>USING  </a:t>
            </a:r>
            <a:r>
              <a:rPr spc="-10" dirty="0"/>
              <a:t>FINGERPRINT </a:t>
            </a:r>
            <a:r>
              <a:rPr spc="-5" dirty="0"/>
              <a:t>AS </a:t>
            </a:r>
            <a:r>
              <a:rPr spc="-10" dirty="0"/>
              <a:t>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180971"/>
            <a:ext cx="9338310" cy="3458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Prevents unauthorized use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access.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Adds a higher level of security to an identification</a:t>
            </a:r>
            <a:r>
              <a:rPr sz="24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process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Eliminates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burden and bulk of carrying id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cards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remembering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pins.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"/>
              <a:buChar char="•"/>
            </a:pPr>
            <a:endParaRPr sz="40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59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Heightens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overall confidence of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business processes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dependent on personal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identification.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9612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COMPONENTS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953894"/>
            <a:ext cx="5655945" cy="4145366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FPBVM uses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following</a:t>
            </a:r>
            <a:r>
              <a:rPr sz="24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components:-</a:t>
            </a:r>
            <a:endParaRPr sz="2400">
              <a:latin typeface="Times New Roman"/>
              <a:cs typeface="Times New Roman"/>
            </a:endParaRPr>
          </a:p>
          <a:p>
            <a:pPr marL="418465" indent="-329565">
              <a:lnSpc>
                <a:spcPct val="100000"/>
              </a:lnSpc>
              <a:spcBef>
                <a:spcPts val="710"/>
              </a:spcBef>
              <a:buAutoNum type="arabicParenR"/>
              <a:tabLst>
                <a:tab pos="419100" algn="l"/>
              </a:tabLst>
            </a:pP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Microcontroller-AT89C52</a:t>
            </a:r>
            <a:endParaRPr sz="2400">
              <a:latin typeface="Times New Roman"/>
              <a:cs typeface="Times New Roman"/>
            </a:endParaRPr>
          </a:p>
          <a:p>
            <a:pPr marL="418465" indent="-329565">
              <a:lnSpc>
                <a:spcPct val="100000"/>
              </a:lnSpc>
              <a:spcBef>
                <a:spcPts val="720"/>
              </a:spcBef>
              <a:buAutoNum type="arabicParenR"/>
              <a:tabLst>
                <a:tab pos="4191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Fingerprint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module-R305</a:t>
            </a:r>
            <a:endParaRPr sz="2400">
              <a:latin typeface="Times New Roman"/>
              <a:cs typeface="Times New Roman"/>
            </a:endParaRPr>
          </a:p>
          <a:p>
            <a:pPr marL="418465" indent="-329565">
              <a:lnSpc>
                <a:spcPct val="100000"/>
              </a:lnSpc>
              <a:spcBef>
                <a:spcPts val="710"/>
              </a:spcBef>
              <a:buAutoNum type="arabicParenR"/>
              <a:tabLst>
                <a:tab pos="4191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EEPROM(24C08A)</a:t>
            </a:r>
            <a:endParaRPr sz="2400">
              <a:latin typeface="Times New Roman"/>
              <a:cs typeface="Times New Roman"/>
            </a:endParaRPr>
          </a:p>
          <a:p>
            <a:pPr marL="418465" indent="-329565">
              <a:lnSpc>
                <a:spcPct val="100000"/>
              </a:lnSpc>
              <a:spcBef>
                <a:spcPts val="710"/>
              </a:spcBef>
              <a:buAutoNum type="arabicParenR"/>
              <a:tabLst>
                <a:tab pos="4191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LCD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display.</a:t>
            </a:r>
            <a:endParaRPr sz="2400">
              <a:latin typeface="Times New Roman"/>
              <a:cs typeface="Times New Roman"/>
            </a:endParaRPr>
          </a:p>
          <a:p>
            <a:pPr marL="418465" indent="-329565">
              <a:lnSpc>
                <a:spcPct val="100000"/>
              </a:lnSpc>
              <a:spcBef>
                <a:spcPts val="720"/>
              </a:spcBef>
              <a:buAutoNum type="arabicParenR"/>
              <a:tabLst>
                <a:tab pos="419100" algn="l"/>
              </a:tabLst>
            </a:pPr>
            <a:r>
              <a:rPr sz="2400" spc="-5" smtClean="0">
                <a:solidFill>
                  <a:srgbClr val="FFFFFF"/>
                </a:solidFill>
                <a:latin typeface="Times New Roman"/>
                <a:cs typeface="Times New Roman"/>
              </a:rPr>
              <a:t>Keypad</a:t>
            </a:r>
            <a:endParaRPr sz="2400">
              <a:latin typeface="Times New Roman"/>
              <a:cs typeface="Times New Roman"/>
            </a:endParaRPr>
          </a:p>
          <a:p>
            <a:pPr marL="418465" indent="-329565">
              <a:lnSpc>
                <a:spcPct val="100000"/>
              </a:lnSpc>
              <a:spcBef>
                <a:spcPts val="705"/>
              </a:spcBef>
              <a:buAutoNum type="arabicParenR"/>
              <a:tabLst>
                <a:tab pos="4191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Resistors</a:t>
            </a:r>
            <a:endParaRPr sz="2400">
              <a:latin typeface="Times New Roman"/>
              <a:cs typeface="Times New Roman"/>
            </a:endParaRPr>
          </a:p>
          <a:p>
            <a:pPr marL="418465" indent="-329565">
              <a:lnSpc>
                <a:spcPct val="100000"/>
              </a:lnSpc>
              <a:spcBef>
                <a:spcPts val="720"/>
              </a:spcBef>
              <a:buAutoNum type="arabicParenR"/>
              <a:tabLst>
                <a:tab pos="4191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Capacitors</a:t>
            </a:r>
            <a:endParaRPr sz="2400">
              <a:latin typeface="Times New Roman"/>
              <a:cs typeface="Times New Roman"/>
            </a:endParaRPr>
          </a:p>
          <a:p>
            <a:pPr marL="419100" indent="-330200">
              <a:lnSpc>
                <a:spcPct val="100000"/>
              </a:lnSpc>
              <a:spcBef>
                <a:spcPts val="710"/>
              </a:spcBef>
              <a:buAutoNum type="arabicParenR"/>
              <a:tabLst>
                <a:tab pos="419734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Crystal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oscillator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20085">
              <a:lnSpc>
                <a:spcPct val="100000"/>
              </a:lnSpc>
              <a:spcBef>
                <a:spcPts val="95"/>
              </a:spcBef>
              <a:tabLst>
                <a:tab pos="5103495" algn="l"/>
              </a:tabLst>
            </a:pPr>
            <a:r>
              <a:rPr spc="-5" dirty="0"/>
              <a:t>MICRO	CONTROLLER-AT89C52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180971"/>
            <a:ext cx="10528300" cy="287464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One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major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differences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between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microprocessor and microcontroller 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that a  controller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deals with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bits not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bytes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 the real world</a:t>
            </a:r>
            <a:r>
              <a:rPr sz="24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application.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241300" marR="113030" indent="-228600">
              <a:lnSpc>
                <a:spcPts val="2590"/>
              </a:lnSpc>
              <a:spcBef>
                <a:spcPts val="1614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Microcontroller has in-built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memory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whereas microprocessor has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go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external 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memory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such as</a:t>
            </a:r>
            <a:r>
              <a:rPr sz="24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RAM,ROM,EPROM.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Development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microcontroller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reduces PCB size and cost 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design.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1704" y="1052575"/>
            <a:ext cx="5405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FEATURES </a:t>
            </a:r>
            <a:r>
              <a:rPr spc="-10" dirty="0"/>
              <a:t>OF </a:t>
            </a:r>
            <a:r>
              <a:rPr spc="-5" dirty="0"/>
              <a:t>AT89C52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721586"/>
            <a:ext cx="8210550" cy="484251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AT89C52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is a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low-power,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high-performance CMOS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8-bit</a:t>
            </a:r>
            <a:r>
              <a:rPr sz="2000" spc="-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microcontroller.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Flash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memory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8KB.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Endurance-10,000 write/erase</a:t>
            </a:r>
            <a:r>
              <a:rPr sz="20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cycles.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4V to 5.5V operating</a:t>
            </a:r>
            <a:r>
              <a:rPr sz="2000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range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Fully static operation: 0Hz to</a:t>
            </a:r>
            <a:r>
              <a:rPr sz="20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33MHz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256x8 bit internal</a:t>
            </a:r>
            <a:r>
              <a:rPr sz="20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RAM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32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programmable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I/O</a:t>
            </a:r>
            <a:r>
              <a:rPr sz="20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lines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Three 16-bit</a:t>
            </a:r>
            <a:r>
              <a:rPr sz="20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timer/counters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Eight interrupt</a:t>
            </a:r>
            <a:r>
              <a:rPr sz="20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sources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Full duplex 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UART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serial</a:t>
            </a:r>
            <a:r>
              <a:rPr sz="20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channel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Low power idle and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power-down</a:t>
            </a:r>
            <a:r>
              <a:rPr sz="20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modes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Fast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programming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1662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AT89</a:t>
            </a:r>
            <a:r>
              <a:rPr dirty="0"/>
              <a:t>C</a:t>
            </a:r>
            <a:r>
              <a:rPr spc="-10" dirty="0"/>
              <a:t>52</a:t>
            </a:r>
          </a:p>
        </p:txBody>
      </p:sp>
      <p:sp>
        <p:nvSpPr>
          <p:cNvPr id="3" name="object 3"/>
          <p:cNvSpPr/>
          <p:nvPr/>
        </p:nvSpPr>
        <p:spPr>
          <a:xfrm>
            <a:off x="2414016" y="1871472"/>
            <a:ext cx="7315200" cy="4346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8845" y="923924"/>
            <a:ext cx="65144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BLOCK </a:t>
            </a:r>
            <a:r>
              <a:rPr spc="-5" dirty="0"/>
              <a:t>AND PIN</a:t>
            </a:r>
            <a:r>
              <a:rPr spc="15" dirty="0"/>
              <a:t> </a:t>
            </a:r>
            <a:r>
              <a:rPr spc="-10" dirty="0"/>
              <a:t>DIAGRAM</a:t>
            </a:r>
          </a:p>
        </p:txBody>
      </p:sp>
      <p:sp>
        <p:nvSpPr>
          <p:cNvPr id="3" name="object 3"/>
          <p:cNvSpPr/>
          <p:nvPr/>
        </p:nvSpPr>
        <p:spPr>
          <a:xfrm>
            <a:off x="2442972" y="2057400"/>
            <a:ext cx="7386828" cy="4386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6510" y="1052575"/>
            <a:ext cx="68294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FINGER </a:t>
            </a:r>
            <a:r>
              <a:rPr spc="-5" dirty="0"/>
              <a:t>PRINT</a:t>
            </a:r>
            <a:r>
              <a:rPr spc="0" dirty="0"/>
              <a:t> </a:t>
            </a:r>
            <a:r>
              <a:rPr spc="-5" dirty="0"/>
              <a:t>MODULE-R305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028190"/>
            <a:ext cx="10394315" cy="19627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9055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fingerprint scanner used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here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NITGEN company based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which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leading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manufacturer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FIM(Finger identification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Module)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590"/>
              </a:lnSpc>
              <a:spcBef>
                <a:spcPts val="1614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methodology involves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storing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fingerprint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images as database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during  voting the input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image is matched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using 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database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7844" y="4053840"/>
            <a:ext cx="2752344" cy="2604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26473" y="1052575"/>
            <a:ext cx="23018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180971"/>
            <a:ext cx="10214610" cy="3458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Integrated image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collecting and algorithm chip</a:t>
            </a:r>
            <a:r>
              <a:rPr sz="24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together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Low power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consumption,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low cost,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small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size,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excellent</a:t>
            </a:r>
            <a:r>
              <a:rPr sz="2400" spc="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performance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Professional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optical 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technology,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precise module manufacturing</a:t>
            </a:r>
            <a:r>
              <a:rPr sz="2400" spc="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techniques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"/>
              <a:buChar char="•"/>
            </a:pPr>
            <a:endParaRPr sz="40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590"/>
              </a:lnSpc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Good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image processing capabilities,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can capture up to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resolution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500 dpi(dots per  inch).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01508" y="1052575"/>
            <a:ext cx="39281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SPECIFICATIONS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954809"/>
            <a:ext cx="5320030" cy="474154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Fingerprint sensor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type:</a:t>
            </a:r>
            <a:r>
              <a:rPr sz="2200" spc="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optical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Interface: USB </a:t>
            </a:r>
            <a:r>
              <a:rPr sz="2200" spc="-15" dirty="0">
                <a:solidFill>
                  <a:srgbClr val="FFFFFF"/>
                </a:solidFill>
                <a:latin typeface="Times New Roman"/>
                <a:cs typeface="Times New Roman"/>
              </a:rPr>
              <a:t>1.1/UART(TTL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logical</a:t>
            </a:r>
            <a:r>
              <a:rPr sz="22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level)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Image capture surface</a:t>
            </a:r>
            <a:r>
              <a:rPr sz="22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15-18(mm)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FFFFFF"/>
                </a:solidFill>
                <a:latin typeface="Times New Roman"/>
                <a:cs typeface="Times New Roman"/>
              </a:rPr>
              <a:t>Verification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speed: 0.3</a:t>
            </a:r>
            <a:r>
              <a:rPr sz="22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sec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Scanning speed: 0.5</a:t>
            </a:r>
            <a:r>
              <a:rPr sz="2200" spc="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sec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Character file size: 256</a:t>
            </a:r>
            <a:r>
              <a:rPr sz="22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bytes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FFFFFF"/>
                </a:solidFill>
                <a:latin typeface="Times New Roman"/>
                <a:cs typeface="Times New Roman"/>
              </a:rPr>
              <a:t>Template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size: 512</a:t>
            </a:r>
            <a:r>
              <a:rPr sz="22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bytes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False acceptance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rate:0.0001%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False rejection</a:t>
            </a:r>
            <a:r>
              <a:rPr sz="22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rate:0.1%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Matching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method:1:N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FFFFFF"/>
                </a:solidFill>
                <a:latin typeface="Times New Roman"/>
                <a:cs typeface="Times New Roman"/>
              </a:rPr>
              <a:t>Temperature:-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20 to 45</a:t>
            </a:r>
            <a:r>
              <a:rPr sz="22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4385" y="778255"/>
            <a:ext cx="22447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AGENDA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091969"/>
            <a:ext cx="3383915" cy="363240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Finger print voting</a:t>
            </a:r>
            <a:r>
              <a:rPr sz="22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machine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Block</a:t>
            </a:r>
            <a:r>
              <a:rPr sz="22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diagram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Components</a:t>
            </a:r>
            <a:r>
              <a:rPr sz="2200" spc="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description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Circuit and</a:t>
            </a:r>
            <a:r>
              <a:rPr sz="22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flowchart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Software's</a:t>
            </a:r>
            <a:r>
              <a:rPr sz="22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used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Advantages and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limitations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Future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scope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smtClean="0">
                <a:solidFill>
                  <a:srgbClr val="FFFFFF"/>
                </a:solidFill>
                <a:latin typeface="Times New Roman"/>
                <a:cs typeface="Times New Roman"/>
              </a:rPr>
              <a:t>Conclusion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89472" y="1052575"/>
            <a:ext cx="5738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TECHNIQUES </a:t>
            </a:r>
            <a:r>
              <a:rPr spc="-10" dirty="0"/>
              <a:t>INVOLVED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180971"/>
            <a:ext cx="3880485" cy="221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techniques used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here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are: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7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Extraction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algorithm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Times New Roman"/>
              <a:buAutoNum type="arabicPeriod"/>
            </a:pPr>
            <a:endParaRPr sz="37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Matching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algorithm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3166" y="1052575"/>
            <a:ext cx="61582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EXTRACTION</a:t>
            </a:r>
            <a:r>
              <a:rPr spc="-40" dirty="0"/>
              <a:t> </a:t>
            </a:r>
            <a:r>
              <a:rPr spc="-5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091969"/>
            <a:ext cx="3677920" cy="259842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Extraction algorithm</a:t>
            </a:r>
            <a:r>
              <a:rPr sz="22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involves: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73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Image</a:t>
            </a:r>
            <a:r>
              <a:rPr sz="22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enhancement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74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Image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73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Thinning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73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Ridge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reconstruction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74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Minutiae</a:t>
            </a:r>
            <a:r>
              <a:rPr sz="22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extraction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6000" y="2057400"/>
            <a:ext cx="5410200" cy="388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4504" y="1052575"/>
            <a:ext cx="5863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MATCHING</a:t>
            </a:r>
            <a:r>
              <a:rPr spc="-55" dirty="0"/>
              <a:t> </a:t>
            </a:r>
            <a:r>
              <a:rPr spc="-5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185542"/>
            <a:ext cx="10067290" cy="96393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matching algorithm finds out whether there is a match by comparing two templates  extracted by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characteristic point extraction algorithm, specially by comparing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the 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positions of each characteristics point and the</a:t>
            </a:r>
            <a:r>
              <a:rPr sz="22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structure.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88820" y="3634740"/>
            <a:ext cx="8214359" cy="2584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4822" y="1052575"/>
            <a:ext cx="73831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LIQUID CRYSTAL</a:t>
            </a:r>
            <a:r>
              <a:rPr spc="-30" dirty="0"/>
              <a:t> </a:t>
            </a:r>
            <a:r>
              <a:rPr spc="-5" dirty="0"/>
              <a:t>DISPLAY(LCD)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180971"/>
            <a:ext cx="8822055" cy="221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LCD display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used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display 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messages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during 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action.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Here a 16x2 display is used, each character is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made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5x7 dot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matrix.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Displays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have built in backlight(blue or green</a:t>
            </a:r>
            <a:r>
              <a:rPr sz="24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diodes)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18232" y="4536947"/>
            <a:ext cx="7668768" cy="1819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2430" y="1052575"/>
            <a:ext cx="34150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PIN</a:t>
            </a:r>
            <a:r>
              <a:rPr spc="-80" dirty="0"/>
              <a:t> </a:t>
            </a:r>
            <a:r>
              <a:rPr spc="-10" dirty="0"/>
              <a:t>DIAGRAM</a:t>
            </a:r>
          </a:p>
        </p:txBody>
      </p:sp>
      <p:sp>
        <p:nvSpPr>
          <p:cNvPr id="3" name="object 3"/>
          <p:cNvSpPr/>
          <p:nvPr/>
        </p:nvSpPr>
        <p:spPr>
          <a:xfrm>
            <a:off x="2657855" y="2057400"/>
            <a:ext cx="6672072" cy="445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41357" y="1052575"/>
            <a:ext cx="20872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E</a:t>
            </a:r>
            <a:r>
              <a:rPr dirty="0"/>
              <a:t>E</a:t>
            </a:r>
            <a:r>
              <a:rPr spc="-5" dirty="0"/>
              <a:t>PROM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091055"/>
            <a:ext cx="10598150" cy="217932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EEPROM- Electrically Erasable Programmed Read Only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Memory.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590"/>
              </a:lnSpc>
              <a:spcBef>
                <a:spcPts val="103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type of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non-volatile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memory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used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computers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other electronic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devices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store small amounts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data that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must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saved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when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power is</a:t>
            </a:r>
            <a:r>
              <a:rPr sz="2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removed.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EEPROM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can be independently read,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erased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re-written.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10" dirty="0">
                <a:solidFill>
                  <a:srgbClr val="FFFFFF"/>
                </a:solidFill>
                <a:latin typeface="Times New Roman"/>
                <a:cs typeface="Times New Roman"/>
              </a:rPr>
              <a:t>We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used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24C08A</a:t>
            </a:r>
            <a:r>
              <a:rPr sz="2400" spc="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EEPROM.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60391" y="4383023"/>
            <a:ext cx="2540508" cy="2174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                                TTL UART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3904" y="2091054"/>
            <a:ext cx="10664190" cy="1107996"/>
          </a:xfrm>
        </p:spPr>
        <p:txBody>
          <a:bodyPr/>
          <a:lstStyle/>
          <a:p>
            <a:r>
              <a:rPr lang="en-US" dirty="0" smtClean="0"/>
              <a:t>This module creates a virtual COM port using USB on your computer which can support various standard Baud Rates for serial communication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 descr="766_8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352800"/>
            <a:ext cx="9220200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75469" y="1052575"/>
            <a:ext cx="195198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KEYPAD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180971"/>
            <a:ext cx="10366375" cy="11760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keypad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allows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voter to poll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his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vote by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selecting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party of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his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choice from  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options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provided.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There are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8pins,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each pin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corresponding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row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column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the</a:t>
            </a:r>
            <a:r>
              <a:rPr sz="2400" spc="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keypad.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14928" y="3614928"/>
            <a:ext cx="4643628" cy="3014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0384" y="778255"/>
            <a:ext cx="4537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CIRCUIT</a:t>
            </a:r>
            <a:r>
              <a:rPr spc="-65" dirty="0"/>
              <a:t> </a:t>
            </a:r>
            <a:r>
              <a:rPr spc="-10" dirty="0"/>
              <a:t>DIAGRAM</a:t>
            </a:r>
          </a:p>
        </p:txBody>
      </p:sp>
      <p:sp>
        <p:nvSpPr>
          <p:cNvPr id="3" name="object 3"/>
          <p:cNvSpPr/>
          <p:nvPr/>
        </p:nvSpPr>
        <p:spPr>
          <a:xfrm>
            <a:off x="1385316" y="1411222"/>
            <a:ext cx="9873996" cy="5329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92261" y="778255"/>
            <a:ext cx="32359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FLOW</a:t>
            </a:r>
            <a:r>
              <a:rPr spc="-65" dirty="0"/>
              <a:t> </a:t>
            </a:r>
            <a:r>
              <a:rPr spc="-5" dirty="0"/>
              <a:t>CHART</a:t>
            </a:r>
          </a:p>
        </p:txBody>
      </p:sp>
      <p:sp>
        <p:nvSpPr>
          <p:cNvPr id="3" name="object 3"/>
          <p:cNvSpPr/>
          <p:nvPr/>
        </p:nvSpPr>
        <p:spPr>
          <a:xfrm>
            <a:off x="1886711" y="1411222"/>
            <a:ext cx="8200644" cy="537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78293" y="778255"/>
            <a:ext cx="3752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034031"/>
            <a:ext cx="10646410" cy="383857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90170" indent="-228600">
              <a:lnSpc>
                <a:spcPts val="238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This project is designed for electronic voting machine by using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fingerprint identification  method.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Here 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voter’s thumb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impressions are used for</a:t>
            </a:r>
            <a:r>
              <a:rPr sz="22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identification.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"/>
              <a:buChar char="•"/>
            </a:pPr>
            <a:endParaRPr sz="3550">
              <a:latin typeface="Times New Roman"/>
              <a:cs typeface="Times New Roman"/>
            </a:endParaRPr>
          </a:p>
          <a:p>
            <a:pPr marL="241300" indent="-228600">
              <a:lnSpc>
                <a:spcPts val="2510"/>
              </a:lnSpc>
              <a:buFont typeface="Arial"/>
              <a:buChar char="•"/>
              <a:tabLst>
                <a:tab pos="240665" algn="l"/>
                <a:tab pos="241300" algn="l"/>
                <a:tab pos="117348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During	voting when the voter places his/her 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thumb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on the </a:t>
            </a:r>
            <a:r>
              <a:rPr sz="2200" spc="-15" dirty="0">
                <a:solidFill>
                  <a:srgbClr val="FFFFFF"/>
                </a:solidFill>
                <a:latin typeface="Times New Roman"/>
                <a:cs typeface="Times New Roman"/>
              </a:rPr>
              <a:t>scanner,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system will</a:t>
            </a:r>
            <a:r>
              <a:rPr sz="2200" spc="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check</a:t>
            </a:r>
            <a:endParaRPr sz="2200">
              <a:latin typeface="Times New Roman"/>
              <a:cs typeface="Times New Roman"/>
            </a:endParaRPr>
          </a:p>
          <a:p>
            <a:pPr marL="241300">
              <a:lnSpc>
                <a:spcPts val="2510"/>
              </a:lnSpc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whether it matches with pre stored impressions in the</a:t>
            </a:r>
            <a:r>
              <a:rPr sz="22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database.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380"/>
              </a:lnSpc>
              <a:spcBef>
                <a:spcPts val="16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If it matches then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system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will allow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voter to poll his vote and otherwise prevent the voter  from</a:t>
            </a:r>
            <a:r>
              <a:rPr sz="2200" spc="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polling.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3821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SOFTWARE'S</a:t>
            </a:r>
            <a:r>
              <a:rPr spc="-55" dirty="0"/>
              <a:t> </a:t>
            </a:r>
            <a:r>
              <a:rPr spc="-5" dirty="0"/>
              <a:t>USED..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180971"/>
            <a:ext cx="4682490" cy="221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software's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used in our project</a:t>
            </a:r>
            <a:r>
              <a:rPr sz="24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are: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7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Keil µ vision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Times New Roman"/>
              <a:buAutoNum type="arabicPeriod"/>
            </a:pPr>
            <a:endParaRPr sz="3700">
              <a:latin typeface="Times New Roman"/>
              <a:cs typeface="Times New Roman"/>
            </a:endParaRPr>
          </a:p>
          <a:p>
            <a:pPr marL="393700" indent="-381000">
              <a:lnSpc>
                <a:spcPct val="100000"/>
              </a:lnSpc>
              <a:buAutoNum type="arabicPeriod"/>
              <a:tabLst>
                <a:tab pos="393700" algn="l"/>
                <a:tab pos="394335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Proteus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99526" y="1052575"/>
            <a:ext cx="30283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ABOUT</a:t>
            </a:r>
            <a:r>
              <a:rPr spc="-30" dirty="0"/>
              <a:t> </a:t>
            </a:r>
            <a:r>
              <a:rPr spc="-5" dirty="0"/>
              <a:t>KEIL..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180971"/>
            <a:ext cx="10214610" cy="320357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µvision3 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windows based software development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platform that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combines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robust 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editor,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project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manager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makes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facility.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241300" marR="1142365" indent="-228600">
              <a:lnSpc>
                <a:spcPts val="2590"/>
              </a:lnSpc>
              <a:spcBef>
                <a:spcPts val="1614"/>
              </a:spcBef>
              <a:buFont typeface="Arial"/>
              <a:buChar char="•"/>
              <a:tabLst>
                <a:tab pos="317500" algn="l"/>
                <a:tab pos="318135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µvision3 integrates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all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tools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including the C 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complier,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macro 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assembler, 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linker/locator and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HEX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file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generator.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41300" indent="-228600">
              <a:lnSpc>
                <a:spcPts val="2740"/>
              </a:lnSpc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vision3 user interface consists of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menus,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toolbar buttons, keyboard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shortcuts,</a:t>
            </a:r>
            <a:endParaRPr sz="2400">
              <a:latin typeface="Times New Roman"/>
              <a:cs typeface="Times New Roman"/>
            </a:endParaRPr>
          </a:p>
          <a:p>
            <a:pPr marL="241300">
              <a:lnSpc>
                <a:spcPts val="274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dialog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boxes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windows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managing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various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aspects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our</a:t>
            </a:r>
            <a:r>
              <a:rPr sz="24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project.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18626" y="1052575"/>
            <a:ext cx="26085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USING</a:t>
            </a:r>
            <a:r>
              <a:rPr spc="-50" dirty="0"/>
              <a:t> </a:t>
            </a:r>
            <a:r>
              <a:rPr spc="-5" dirty="0"/>
              <a:t>KEIL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953894"/>
            <a:ext cx="10149840" cy="276288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following are 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steps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involved in creating 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HEX</a:t>
            </a:r>
            <a:r>
              <a:rPr sz="2400" spc="-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file: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  <a:tab pos="35934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create a new project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from:	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project → new →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µvision</a:t>
            </a:r>
            <a:r>
              <a:rPr sz="24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project.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choose your device(ex:</a:t>
            </a:r>
            <a:r>
              <a:rPr sz="2400" spc="-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AT89C52)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now make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new empty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file (file → new)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where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you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will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type in 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source</a:t>
            </a:r>
            <a:r>
              <a:rPr sz="2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code.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add all the required files to the source</a:t>
            </a:r>
            <a:r>
              <a:rPr sz="24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group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build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target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generate the hex</a:t>
            </a:r>
            <a:r>
              <a:rPr sz="24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file.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78873" y="1052575"/>
            <a:ext cx="21488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PROTEUS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180971"/>
            <a:ext cx="10420985" cy="229235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Proteus 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software for microprocessor simulation, schematic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capture, and printed  circuit board(PCB)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design.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241300" marR="179705" indent="-228600">
              <a:lnSpc>
                <a:spcPts val="2590"/>
              </a:lnSpc>
              <a:spcBef>
                <a:spcPts val="1614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Proteus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PCB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design combines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ISIS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schematic captures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ARES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PCB layout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programs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provide a powerful,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integrated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easy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use suite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tools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for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professional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PCB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design.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4348" y="1052575"/>
            <a:ext cx="40659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PROGRAMMI</a:t>
            </a:r>
            <a:r>
              <a:rPr spc="-20" dirty="0"/>
              <a:t>N</a:t>
            </a:r>
            <a:r>
              <a:rPr spc="-5" dirty="0"/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091055"/>
            <a:ext cx="9502140" cy="230568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source code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written in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embedded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language.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major reasons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writing programs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 c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instead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assembly:</a:t>
            </a:r>
            <a:endParaRPr sz="2400">
              <a:latin typeface="Times New Roman"/>
              <a:cs typeface="Times New Roman"/>
            </a:endParaRPr>
          </a:p>
          <a:p>
            <a:pPr marL="393700" lvl="1" indent="-30480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39433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 is easier and less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time consuming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write in C than</a:t>
            </a:r>
            <a:r>
              <a:rPr sz="2400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assembly.</a:t>
            </a:r>
            <a:endParaRPr sz="2400">
              <a:latin typeface="Times New Roman"/>
              <a:cs typeface="Times New Roman"/>
            </a:endParaRPr>
          </a:p>
          <a:p>
            <a:pPr marL="393700" lvl="1" indent="-304800">
              <a:lnSpc>
                <a:spcPct val="100000"/>
              </a:lnSpc>
              <a:spcBef>
                <a:spcPts val="710"/>
              </a:spcBef>
              <a:buAutoNum type="arabicPeriod"/>
              <a:tabLst>
                <a:tab pos="3937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easier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modify and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update.</a:t>
            </a:r>
            <a:endParaRPr sz="2400">
              <a:latin typeface="Times New Roman"/>
              <a:cs typeface="Times New Roman"/>
            </a:endParaRPr>
          </a:p>
          <a:p>
            <a:pPr marL="393700" lvl="1" indent="-304800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3937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 code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portable to other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microcontrollers with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little or no</a:t>
            </a:r>
            <a:r>
              <a:rPr sz="24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modifications.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83473" y="1052575"/>
            <a:ext cx="34442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ADVANTAGES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091055"/>
            <a:ext cx="7767320" cy="367474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Cost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effective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Low power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consumption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 is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economical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Less manpower</a:t>
            </a:r>
            <a:r>
              <a:rPr sz="2400" spc="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required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Time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conscious, as less time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required for voting and</a:t>
            </a:r>
            <a:r>
              <a:rPr sz="24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counting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Avoids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invalid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voting.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1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Saves transportation cost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due to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its compact</a:t>
            </a:r>
            <a:r>
              <a:rPr sz="2400" spc="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size.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Convenient on the part of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voter.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1821" y="778255"/>
            <a:ext cx="2946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LIMITATI</a:t>
            </a:r>
            <a:r>
              <a:rPr spc="-20" dirty="0"/>
              <a:t>O</a:t>
            </a:r>
            <a:r>
              <a:rPr spc="-5" dirty="0"/>
              <a:t>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180971"/>
            <a:ext cx="9631680" cy="221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limitations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this projects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are: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collection of fingerprints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all the voters is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little</a:t>
            </a:r>
            <a:r>
              <a:rPr sz="2400" spc="-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difficult.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Only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fingerprints of 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voters 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identified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instead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identifying the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persons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0697" y="1052575"/>
            <a:ext cx="3556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FUTURE</a:t>
            </a:r>
            <a:r>
              <a:rPr spc="-40" dirty="0"/>
              <a:t> </a:t>
            </a:r>
            <a:r>
              <a:rPr spc="-10" dirty="0"/>
              <a:t>SCOPE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180971"/>
            <a:ext cx="10464165" cy="2874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Number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candidates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could be</a:t>
            </a:r>
            <a:r>
              <a:rPr sz="2400" spc="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increased.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41300" indent="-228600">
              <a:lnSpc>
                <a:spcPts val="2735"/>
              </a:lnSpc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 could be interfaced with printer to get the hard copy of the result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almost</a:t>
            </a:r>
            <a:r>
              <a:rPr sz="24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instantly</a:t>
            </a:r>
            <a:endParaRPr sz="2400">
              <a:latin typeface="Times New Roman"/>
              <a:cs typeface="Times New Roman"/>
            </a:endParaRPr>
          </a:p>
          <a:p>
            <a:pPr marL="241300">
              <a:lnSpc>
                <a:spcPts val="2735"/>
              </a:lnSpc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from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machine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itself.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590"/>
              </a:lnSpc>
              <a:spcBef>
                <a:spcPts val="163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Once the result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on 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server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could be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relayed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on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network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various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offices 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the election conducting</a:t>
            </a:r>
            <a:r>
              <a:rPr sz="24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authority.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0906" y="1052575"/>
            <a:ext cx="34182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180971"/>
            <a:ext cx="10553700" cy="241871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96520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project can be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used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for voting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since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overcome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all 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draw backs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ordinary  voting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machine.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 provide additional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security.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590"/>
              </a:lnSpc>
              <a:spcBef>
                <a:spcPts val="105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Its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main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advantage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that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since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fingerprints of every person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unique and hence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this  system completely reduces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chance of invalid</a:t>
            </a:r>
            <a:r>
              <a:rPr sz="24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votes.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can be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manufactured simply as well as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cheap.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6054" y="2719527"/>
            <a:ext cx="5135880" cy="1275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00" spc="-5" dirty="0"/>
              <a:t>Thank</a:t>
            </a:r>
            <a:r>
              <a:rPr sz="8200" spc="-65" dirty="0"/>
              <a:t> </a:t>
            </a:r>
            <a:r>
              <a:rPr sz="8200" spc="-10" dirty="0"/>
              <a:t>you</a:t>
            </a:r>
            <a:endParaRPr sz="8200"/>
          </a:p>
        </p:txBody>
      </p:sp>
      <p:sp>
        <p:nvSpPr>
          <p:cNvPr id="3" name="object 3"/>
          <p:cNvSpPr txBox="1"/>
          <p:nvPr/>
        </p:nvSpPr>
        <p:spPr>
          <a:xfrm>
            <a:off x="7614284" y="5823305"/>
            <a:ext cx="2638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Queries </a:t>
            </a:r>
            <a:r>
              <a:rPr sz="2400" spc="0" dirty="0">
                <a:solidFill>
                  <a:srgbClr val="FFFFFF"/>
                </a:solidFill>
                <a:latin typeface="Century Gothic"/>
                <a:cs typeface="Century Gothic"/>
              </a:rPr>
              <a:t>if</a:t>
            </a:r>
            <a:r>
              <a:rPr sz="2400" spc="-11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any……</a:t>
            </a:r>
            <a:endParaRPr sz="2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3527" y="1046479"/>
            <a:ext cx="70821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>
                <a:latin typeface="Times New Roman"/>
                <a:cs typeface="Times New Roman"/>
              </a:rPr>
              <a:t>WHAT </a:t>
            </a:r>
            <a:r>
              <a:rPr spc="-5" dirty="0">
                <a:latin typeface="Times New Roman"/>
                <a:cs typeface="Times New Roman"/>
              </a:rPr>
              <a:t>IS </a:t>
            </a:r>
            <a:r>
              <a:rPr spc="-10" dirty="0">
                <a:latin typeface="Times New Roman"/>
                <a:cs typeface="Times New Roman"/>
              </a:rPr>
              <a:t>MEANT </a:t>
            </a:r>
            <a:r>
              <a:rPr spc="-5" dirty="0">
                <a:latin typeface="Times New Roman"/>
                <a:cs typeface="Times New Roman"/>
              </a:rPr>
              <a:t>BY</a:t>
            </a:r>
            <a:r>
              <a:rPr spc="-245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VOTING?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082165"/>
            <a:ext cx="9895205" cy="19627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objective of voting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allow voters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exercise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their right to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express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their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choices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regarding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specific</a:t>
            </a:r>
            <a:r>
              <a:rPr sz="24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issues.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241300" marR="151130" indent="-228600">
              <a:lnSpc>
                <a:spcPts val="2590"/>
              </a:lnSpc>
              <a:spcBef>
                <a:spcPts val="1614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 a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democracy,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government 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chosen by voting in an election, 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way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for an  electorate to elect, i.e.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choose, among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several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candidates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4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rule.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0" y="4108703"/>
            <a:ext cx="3048000" cy="2606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6739" y="772160"/>
            <a:ext cx="6532245" cy="1183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985" algn="r">
              <a:lnSpc>
                <a:spcPts val="4560"/>
              </a:lnSpc>
              <a:spcBef>
                <a:spcPts val="95"/>
              </a:spcBef>
            </a:pPr>
            <a:r>
              <a:rPr spc="-25" dirty="0">
                <a:latin typeface="Times New Roman"/>
                <a:cs typeface="Times New Roman"/>
              </a:rPr>
              <a:t>TOOLS </a:t>
            </a:r>
            <a:r>
              <a:rPr spc="-10" dirty="0">
                <a:latin typeface="Times New Roman"/>
                <a:cs typeface="Times New Roman"/>
              </a:rPr>
              <a:t>IMPLEMENTED</a:t>
            </a:r>
            <a:r>
              <a:rPr spc="2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FOR</a:t>
            </a:r>
          </a:p>
          <a:p>
            <a:pPr marR="5080" algn="r">
              <a:lnSpc>
                <a:spcPts val="4560"/>
              </a:lnSpc>
            </a:pPr>
            <a:r>
              <a:rPr spc="-5" dirty="0">
                <a:latin typeface="Times New Roman"/>
                <a:cs typeface="Times New Roman"/>
              </a:rPr>
              <a:t>V</a:t>
            </a:r>
            <a:r>
              <a:rPr spc="-20" dirty="0">
                <a:latin typeface="Times New Roman"/>
                <a:cs typeface="Times New Roman"/>
              </a:rPr>
              <a:t>O</a:t>
            </a:r>
            <a:r>
              <a:rPr spc="-5" dirty="0">
                <a:latin typeface="Times New Roman"/>
                <a:cs typeface="Times New Roman"/>
              </a:rPr>
              <a:t>TI</a:t>
            </a:r>
            <a:r>
              <a:rPr spc="-20" dirty="0">
                <a:latin typeface="Times New Roman"/>
                <a:cs typeface="Times New Roman"/>
              </a:rPr>
              <a:t>N</a:t>
            </a:r>
            <a:r>
              <a:rPr spc="-5" dirty="0">
                <a:latin typeface="Times New Roman"/>
                <a:cs typeface="Times New Roman"/>
              </a:rPr>
              <a:t>G.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180971"/>
            <a:ext cx="10542270" cy="312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Technology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being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used more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more as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tool to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assist voters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cast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their</a:t>
            </a:r>
            <a:r>
              <a:rPr sz="2400" spc="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votes.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two types of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systems implemented for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voting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are: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927100" lvl="1" indent="-304800">
              <a:lnSpc>
                <a:spcPct val="100000"/>
              </a:lnSpc>
              <a:buAutoNum type="arabicPeriod"/>
              <a:tabLst>
                <a:tab pos="92773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Ballot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box.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Times New Roman"/>
              <a:buAutoNum type="arabicPeriod"/>
            </a:pPr>
            <a:endParaRPr sz="3750">
              <a:latin typeface="Times New Roman"/>
              <a:cs typeface="Times New Roman"/>
            </a:endParaRPr>
          </a:p>
          <a:p>
            <a:pPr marL="927100" lvl="1" indent="-304800">
              <a:lnSpc>
                <a:spcPct val="100000"/>
              </a:lnSpc>
              <a:buAutoNum type="arabicPeriod"/>
              <a:tabLst>
                <a:tab pos="92773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Electronic 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Voting</a:t>
            </a:r>
            <a:r>
              <a:rPr sz="24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Machine(EVM).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708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BALLOT</a:t>
            </a:r>
            <a:r>
              <a:rPr spc="-45" dirty="0"/>
              <a:t> </a:t>
            </a:r>
            <a:r>
              <a:rPr spc="-10" dirty="0"/>
              <a:t>BOX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091055"/>
            <a:ext cx="10518775" cy="126619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First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ballot box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was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held in Pontefract on 15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August</a:t>
            </a:r>
            <a:r>
              <a:rPr sz="2400" spc="-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1872.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590"/>
              </a:lnSpc>
              <a:spcBef>
                <a:spcPts val="103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ballot box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temporarily sealed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container,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usually square box with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narrow slot 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 the top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sufficient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accept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ballot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paper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election.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06011" y="3590544"/>
            <a:ext cx="4381499" cy="262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3353" y="778255"/>
            <a:ext cx="5174615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327785" marR="5080" indent="-1315720">
              <a:lnSpc>
                <a:spcPts val="4320"/>
              </a:lnSpc>
              <a:spcBef>
                <a:spcPts val="640"/>
              </a:spcBef>
            </a:pPr>
            <a:r>
              <a:rPr spc="-5" dirty="0"/>
              <a:t>ELECTRONIC </a:t>
            </a:r>
            <a:r>
              <a:rPr spc="-10" dirty="0"/>
              <a:t>VOTING  </a:t>
            </a:r>
            <a:r>
              <a:rPr spc="-5" dirty="0"/>
              <a:t>MACHI</a:t>
            </a:r>
            <a:r>
              <a:rPr spc="-20" dirty="0"/>
              <a:t>N</a:t>
            </a:r>
            <a:r>
              <a:rPr spc="-10" dirty="0"/>
              <a:t>E(EV</a:t>
            </a:r>
            <a:r>
              <a:rPr spc="-5" dirty="0"/>
              <a:t>M)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923669"/>
            <a:ext cx="10534015" cy="241871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219075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EVMs were first used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 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by-election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north paravur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assembly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constituency of  kerala in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1981.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EVM consists of two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parts:</a:t>
            </a:r>
            <a:endParaRPr sz="2400">
              <a:latin typeface="Times New Roman"/>
              <a:cs typeface="Times New Roman"/>
            </a:endParaRPr>
          </a:p>
          <a:p>
            <a:pPr marL="12700" lvl="1" indent="381000">
              <a:lnSpc>
                <a:spcPct val="100000"/>
              </a:lnSpc>
              <a:spcBef>
                <a:spcPts val="720"/>
              </a:spcBef>
              <a:buAutoNum type="romanLcParenR"/>
              <a:tabLst>
                <a:tab pos="732155" algn="l"/>
                <a:tab pos="73279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Balloting unit and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Controlling</a:t>
            </a:r>
            <a:r>
              <a:rPr sz="24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unit.</a:t>
            </a:r>
            <a:endParaRPr sz="2400">
              <a:latin typeface="Times New Roman"/>
              <a:cs typeface="Times New Roman"/>
            </a:endParaRPr>
          </a:p>
          <a:p>
            <a:pPr marL="12700" marR="5080" lvl="1" indent="381000">
              <a:lnSpc>
                <a:spcPts val="2590"/>
              </a:lnSpc>
              <a:spcBef>
                <a:spcPts val="1035"/>
              </a:spcBef>
              <a:buAutoNum type="romanLcParenR"/>
              <a:tabLst>
                <a:tab pos="739775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EVM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reduce 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time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 both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casting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declaring of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results compared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ballot  box.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95727" y="4235196"/>
            <a:ext cx="7400544" cy="2429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5874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ADVANTAGES OF</a:t>
            </a:r>
            <a:r>
              <a:rPr spc="25" dirty="0"/>
              <a:t> </a:t>
            </a:r>
            <a:r>
              <a:rPr spc="-10" dirty="0"/>
              <a:t>EVM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180971"/>
            <a:ext cx="10303510" cy="312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Ballot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box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are prone to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human errors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lot of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consuming.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EVM is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human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error free and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saver.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Provide multiple languages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users who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may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not have English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first</a:t>
            </a:r>
            <a:r>
              <a:rPr sz="2400" spc="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language.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37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EVM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can provide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headphones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read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off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instructions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the blind</a:t>
            </a:r>
            <a:r>
              <a:rPr sz="24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user.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1325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DISADVANTAGES </a:t>
            </a:r>
            <a:r>
              <a:rPr spc="-10" dirty="0"/>
              <a:t>OF</a:t>
            </a:r>
            <a:r>
              <a:rPr spc="-30" dirty="0"/>
              <a:t> </a:t>
            </a:r>
            <a:r>
              <a:rPr spc="-10" dirty="0"/>
              <a:t>EVM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180971"/>
            <a:ext cx="10390505" cy="287464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EVM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are no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different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than websites or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software;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they can be penetrated and altered  by a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hacker.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Overall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cost 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high,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physical tampering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could be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possible.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Char char="•"/>
            </a:pPr>
            <a:endParaRPr sz="4000">
              <a:latin typeface="Times New Roman"/>
              <a:cs typeface="Times New Roman"/>
            </a:endParaRPr>
          </a:p>
          <a:p>
            <a:pPr marL="241300" marR="483870" indent="-228600">
              <a:lnSpc>
                <a:spcPts val="259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Computer software and systems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can have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problems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that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may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delay or even halt  voting.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F522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1384</Words>
  <Application>Microsoft Office PowerPoint</Application>
  <PresentationFormat>Custom</PresentationFormat>
  <Paragraphs>223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ANTI RIGGING VOTING MACHINE  FOR FREE GOVERNING  USING FINGER PRINT SENSOR</vt:lpstr>
      <vt:lpstr>AGENDA</vt:lpstr>
      <vt:lpstr>INTRODUCTION</vt:lpstr>
      <vt:lpstr>WHAT IS MEANT BY VOTING?</vt:lpstr>
      <vt:lpstr>TOOLS IMPLEMENTED FOR VOTING.</vt:lpstr>
      <vt:lpstr>BALLOT BOX</vt:lpstr>
      <vt:lpstr>ELECTRONIC VOTING  MACHINE(EVM)</vt:lpstr>
      <vt:lpstr>ADVANTAGES OF EVM</vt:lpstr>
      <vt:lpstr>DISADVANTAGES OF EVM</vt:lpstr>
      <vt:lpstr>FINGER PRINT VOTING MACHINE</vt:lpstr>
      <vt:lpstr>ADVANTAGES OF USING  FINGERPRINT AS ID</vt:lpstr>
      <vt:lpstr>COMPONENTS</vt:lpstr>
      <vt:lpstr>MICRO CONTROLLER-AT89C52</vt:lpstr>
      <vt:lpstr>FEATURES OF AT89C52</vt:lpstr>
      <vt:lpstr>AT89C52</vt:lpstr>
      <vt:lpstr>BLOCK AND PIN DIAGRAM</vt:lpstr>
      <vt:lpstr>FINGER PRINT MODULE-R305</vt:lpstr>
      <vt:lpstr>FEATURES</vt:lpstr>
      <vt:lpstr>SPECIFICATIONS</vt:lpstr>
      <vt:lpstr>TECHNIQUES INVOLVED</vt:lpstr>
      <vt:lpstr>EXTRACTION ALGORITHM</vt:lpstr>
      <vt:lpstr>MATCHING ALGORITHM</vt:lpstr>
      <vt:lpstr>LIQUID CRYSTAL DISPLAY(LCD)</vt:lpstr>
      <vt:lpstr>PIN DIAGRAM</vt:lpstr>
      <vt:lpstr>EEPROM</vt:lpstr>
      <vt:lpstr>                                                            TTL UART</vt:lpstr>
      <vt:lpstr>KEYPAD</vt:lpstr>
      <vt:lpstr>CIRCUIT DIAGRAM</vt:lpstr>
      <vt:lpstr>FLOW CHART</vt:lpstr>
      <vt:lpstr>SOFTWARE'S USED..</vt:lpstr>
      <vt:lpstr>ABOUT KEIL..</vt:lpstr>
      <vt:lpstr>USING KEIL</vt:lpstr>
      <vt:lpstr>PROTEUS</vt:lpstr>
      <vt:lpstr>PROGRAMMING</vt:lpstr>
      <vt:lpstr>ADVANTAGES</vt:lpstr>
      <vt:lpstr>LIMITATIONS</vt:lpstr>
      <vt:lpstr>FUTURE SCOPE</vt:lpstr>
      <vt:lpstr>CONCLUSION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dharamsoth santhosh</dc:creator>
  <cp:lastModifiedBy>GOUTHAM</cp:lastModifiedBy>
  <cp:revision>3</cp:revision>
  <dcterms:created xsi:type="dcterms:W3CDTF">2017-11-23T15:14:55Z</dcterms:created>
  <dcterms:modified xsi:type="dcterms:W3CDTF">2018-05-25T07:51:47Z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2014-05-13T00:00:00Z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2017-11-23T00:00:00Z</vt:filetime>
  </property>
</Properties>
</file>